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39ED8451-764A-4257-9E57-FC6E2027AF15}" type="datetimeFigureOut">
              <a:rPr lang="pl-PL" smtClean="0"/>
              <a:t>2020-04-20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84604596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39ED8451-764A-4257-9E57-FC6E2027AF15}" type="datetimeFigureOut">
              <a:rPr lang="pl-PL" smtClean="0"/>
              <a:t>2020-04-20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311394261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39ED8451-764A-4257-9E57-FC6E2027AF15}" type="datetimeFigureOut">
              <a:rPr lang="pl-PL" smtClean="0"/>
              <a:t>2020-04-20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046F65-F147-46DE-A3CF-005B08DF2442}"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5607333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39ED8451-764A-4257-9E57-FC6E2027AF15}" type="datetimeFigureOut">
              <a:rPr lang="pl-PL" smtClean="0"/>
              <a:t>2020-04-20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370080736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39ED8451-764A-4257-9E57-FC6E2027AF15}" type="datetimeFigureOut">
              <a:rPr lang="pl-PL" smtClean="0"/>
              <a:t>2020-04-20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046F65-F147-46DE-A3CF-005B08DF2442}"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967599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39ED8451-764A-4257-9E57-FC6E2027AF15}" type="datetimeFigureOut">
              <a:rPr lang="pl-PL" smtClean="0"/>
              <a:t>2020-04-20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329277647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9ED8451-764A-4257-9E57-FC6E2027AF15}" type="datetimeFigureOut">
              <a:rPr lang="pl-PL" smtClean="0"/>
              <a:t>2020-04-20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54569504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9ED8451-764A-4257-9E57-FC6E2027AF15}" type="datetimeFigureOut">
              <a:rPr lang="pl-PL" smtClean="0"/>
              <a:t>2020-04-20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275446320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9ED8451-764A-4257-9E57-FC6E2027AF15}" type="datetimeFigureOut">
              <a:rPr lang="pl-PL" smtClean="0"/>
              <a:t>2020-04-20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144565334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39ED8451-764A-4257-9E57-FC6E2027AF15}" type="datetimeFigureOut">
              <a:rPr lang="pl-PL" smtClean="0"/>
              <a:t>2020-04-20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118645457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39ED8451-764A-4257-9E57-FC6E2027AF15}" type="datetimeFigureOut">
              <a:rPr lang="pl-PL" smtClean="0"/>
              <a:t>2020-04-20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26707910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39ED8451-764A-4257-9E57-FC6E2027AF15}" type="datetimeFigureOut">
              <a:rPr lang="pl-PL" smtClean="0"/>
              <a:t>2020-04-20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29043451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39ED8451-764A-4257-9E57-FC6E2027AF15}" type="datetimeFigureOut">
              <a:rPr lang="pl-PL" smtClean="0"/>
              <a:t>2020-04-20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295020171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D8451-764A-4257-9E57-FC6E2027AF15}" type="datetimeFigureOut">
              <a:rPr lang="pl-PL" smtClean="0"/>
              <a:t>2020-04-20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264642243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39ED8451-764A-4257-9E57-FC6E2027AF15}" type="datetimeFigureOut">
              <a:rPr lang="pl-PL" smtClean="0"/>
              <a:t>2020-04-20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106101147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39ED8451-764A-4257-9E57-FC6E2027AF15}" type="datetimeFigureOut">
              <a:rPr lang="pl-PL" smtClean="0"/>
              <a:t>2020-04-20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1046F65-F147-46DE-A3CF-005B08DF2442}" type="slidenum">
              <a:rPr lang="pl-PL" smtClean="0"/>
              <a:t>‹#›</a:t>
            </a:fld>
            <a:endParaRPr lang="pl-PL"/>
          </a:p>
        </p:txBody>
      </p:sp>
    </p:spTree>
    <p:extLst>
      <p:ext uri="{BB962C8B-B14F-4D97-AF65-F5344CB8AC3E}">
        <p14:creationId xmlns:p14="http://schemas.microsoft.com/office/powerpoint/2010/main" val="39117171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ED8451-764A-4257-9E57-FC6E2027AF15}" type="datetimeFigureOut">
              <a:rPr lang="pl-PL" smtClean="0"/>
              <a:t>2020-04-20</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1046F65-F147-46DE-A3CF-005B08DF2442}" type="slidenum">
              <a:rPr lang="pl-PL" smtClean="0"/>
              <a:t>‹#›</a:t>
            </a:fld>
            <a:endParaRPr lang="pl-PL"/>
          </a:p>
        </p:txBody>
      </p:sp>
    </p:spTree>
    <p:extLst>
      <p:ext uri="{BB962C8B-B14F-4D97-AF65-F5344CB8AC3E}">
        <p14:creationId xmlns:p14="http://schemas.microsoft.com/office/powerpoint/2010/main" val="1419007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push dir="u"/>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slideLayout" Target="../slideLayouts/slideLayout2.xml"/><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jpg"/><Relationship Id="rId11" Type="http://schemas.openxmlformats.org/officeDocument/2006/relationships/image" Target="../media/image16.jpe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eg"/><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5cT69xkHVh8"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853431" y="700425"/>
            <a:ext cx="7766936" cy="1646302"/>
          </a:xfrm>
        </p:spPr>
        <p:txBody>
          <a:bodyPr/>
          <a:lstStyle/>
          <a:p>
            <a:pPr algn="ctr"/>
            <a:r>
              <a:rPr lang="pl-PL" dirty="0" smtClean="0"/>
              <a:t>Trzylatki</a:t>
            </a:r>
            <a:endParaRPr lang="pl-PL" dirty="0"/>
          </a:p>
        </p:txBody>
      </p:sp>
      <p:sp>
        <p:nvSpPr>
          <p:cNvPr id="3" name="Podtytuł 2"/>
          <p:cNvSpPr>
            <a:spLocks noGrp="1"/>
          </p:cNvSpPr>
          <p:nvPr>
            <p:ph type="subTitle" idx="1"/>
          </p:nvPr>
        </p:nvSpPr>
        <p:spPr>
          <a:xfrm>
            <a:off x="1562485" y="3552069"/>
            <a:ext cx="7766936" cy="1096899"/>
          </a:xfrm>
        </p:spPr>
        <p:txBody>
          <a:bodyPr/>
          <a:lstStyle/>
          <a:p>
            <a:pPr algn="ctr"/>
            <a:r>
              <a:rPr lang="pl-PL" sz="2400" b="1" dirty="0">
                <a:solidFill>
                  <a:srgbClr val="FF0000"/>
                </a:solidFill>
              </a:rPr>
              <a:t>Temat dnia: Co słychać wiosną na wsi</a:t>
            </a:r>
          </a:p>
          <a:p>
            <a:pPr algn="ctr"/>
            <a:endParaRPr lang="pl-PL" dirty="0"/>
          </a:p>
          <a:p>
            <a:endParaRPr lang="pl-PL" dirty="0"/>
          </a:p>
        </p:txBody>
      </p:sp>
    </p:spTree>
    <p:extLst>
      <p:ext uri="{BB962C8B-B14F-4D97-AF65-F5344CB8AC3E}">
        <p14:creationId xmlns:p14="http://schemas.microsoft.com/office/powerpoint/2010/main" val="369482102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93494"/>
            <a:ext cx="8596668" cy="1320800"/>
          </a:xfrm>
        </p:spPr>
        <p:txBody>
          <a:bodyPr>
            <a:normAutofit/>
          </a:bodyPr>
          <a:lstStyle/>
          <a:p>
            <a:r>
              <a:rPr lang="pl-PL" sz="2400" b="1" dirty="0" smtClean="0"/>
              <a:t>4. Słuchanie </a:t>
            </a:r>
            <a:r>
              <a:rPr lang="pl-PL" sz="2400" b="1" dirty="0"/>
              <a:t>odgłosów </a:t>
            </a:r>
            <a:r>
              <a:rPr lang="pl-PL" sz="2400" dirty="0" smtClean="0"/>
              <a:t>zwierząt – rozpoznawanie ich po głosie i odszukanie go na zdjęciu. Następnie rodzic pokazuje wybrane zdjęcie zwierzątka, a dziecko je naśladuje.</a:t>
            </a:r>
            <a:endParaRPr lang="pl-PL" sz="24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08226"/>
            <a:ext cx="2397541" cy="1800000"/>
          </a:xfrm>
          <a:prstGeom prst="rect">
            <a:avLst/>
          </a:prstGeom>
          <a:ln>
            <a:noFill/>
          </a:ln>
          <a:effectLst>
            <a:softEdge rad="112500"/>
          </a:effectLst>
        </p:spPr>
      </p:pic>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51" y="5267168"/>
            <a:ext cx="2400000" cy="1800000"/>
          </a:xfrm>
          <a:prstGeom prst="rect">
            <a:avLst/>
          </a:prstGeom>
          <a:ln>
            <a:noFill/>
          </a:ln>
          <a:effectLst>
            <a:softEdge rad="112500"/>
          </a:effectLst>
        </p:spPr>
      </p:pic>
      <p:pic>
        <p:nvPicPr>
          <p:cNvPr id="6" name="Obraz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4981" y="3011990"/>
            <a:ext cx="1800000" cy="1800000"/>
          </a:xfrm>
          <a:prstGeom prst="rect">
            <a:avLst/>
          </a:prstGeom>
          <a:ln>
            <a:noFill/>
          </a:ln>
          <a:effectLst>
            <a:softEdge rad="112500"/>
          </a:effectLst>
        </p:spPr>
      </p:pic>
      <p:pic>
        <p:nvPicPr>
          <p:cNvPr id="7" name="Obraz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996" y="3467168"/>
            <a:ext cx="1363180" cy="1800000"/>
          </a:xfrm>
          <a:prstGeom prst="rect">
            <a:avLst/>
          </a:prstGeom>
          <a:ln>
            <a:noFill/>
          </a:ln>
          <a:effectLst>
            <a:softEdge rad="112500"/>
          </a:effectLst>
        </p:spPr>
      </p:pic>
      <p:pic>
        <p:nvPicPr>
          <p:cNvPr id="8" name="Obraz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9194" y="1508226"/>
            <a:ext cx="2197182" cy="1800000"/>
          </a:xfrm>
          <a:prstGeom prst="rect">
            <a:avLst/>
          </a:prstGeom>
          <a:ln>
            <a:noFill/>
          </a:ln>
          <a:effectLst>
            <a:softEdge rad="112500"/>
          </a:effectLst>
        </p:spPr>
      </p:pic>
      <p:pic>
        <p:nvPicPr>
          <p:cNvPr id="9" name="Obraz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6146" y="1360795"/>
            <a:ext cx="1800000" cy="1800000"/>
          </a:xfrm>
          <a:prstGeom prst="rect">
            <a:avLst/>
          </a:prstGeom>
          <a:ln>
            <a:noFill/>
          </a:ln>
          <a:effectLst>
            <a:softEdge rad="112500"/>
          </a:effectLst>
        </p:spPr>
      </p:pic>
      <p:pic>
        <p:nvPicPr>
          <p:cNvPr id="10" name="Obraz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00270" y="-112052"/>
            <a:ext cx="2704918" cy="1800000"/>
          </a:xfrm>
          <a:prstGeom prst="rect">
            <a:avLst/>
          </a:prstGeom>
          <a:ln>
            <a:noFill/>
          </a:ln>
          <a:effectLst>
            <a:softEdge rad="112500"/>
          </a:effectLst>
        </p:spPr>
      </p:pic>
      <p:pic>
        <p:nvPicPr>
          <p:cNvPr id="11" name="Obraz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64689" y="5011340"/>
            <a:ext cx="2709313" cy="1800000"/>
          </a:xfrm>
          <a:prstGeom prst="rect">
            <a:avLst/>
          </a:prstGeom>
          <a:ln>
            <a:noFill/>
          </a:ln>
          <a:effectLst>
            <a:softEdge rad="112500"/>
          </a:effectLst>
        </p:spPr>
      </p:pic>
      <p:pic>
        <p:nvPicPr>
          <p:cNvPr id="12" name="Obraz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15958" y="3212817"/>
            <a:ext cx="2782071" cy="1800000"/>
          </a:xfrm>
          <a:prstGeom prst="rect">
            <a:avLst/>
          </a:prstGeom>
          <a:ln>
            <a:noFill/>
          </a:ln>
          <a:effectLst>
            <a:softEdge rad="112500"/>
          </a:effectLst>
        </p:spPr>
      </p:pic>
      <p:pic>
        <p:nvPicPr>
          <p:cNvPr id="13" name="Obraz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89176" y="5064839"/>
            <a:ext cx="1800000" cy="1800000"/>
          </a:xfrm>
          <a:prstGeom prst="rect">
            <a:avLst/>
          </a:prstGeom>
          <a:ln>
            <a:noFill/>
          </a:ln>
          <a:effectLst>
            <a:softEdge rad="112500"/>
          </a:effectLst>
        </p:spPr>
      </p:pic>
      <p:pic>
        <p:nvPicPr>
          <p:cNvPr id="14" name="29 Efekty dźwiękow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586941" y="5461340"/>
            <a:ext cx="900000" cy="900000"/>
          </a:xfrm>
          <a:prstGeom prst="rect">
            <a:avLst/>
          </a:prstGeom>
          <a:solidFill>
            <a:srgbClr val="FFFF00"/>
          </a:solidFill>
        </p:spPr>
      </p:pic>
      <p:cxnSp>
        <p:nvCxnSpPr>
          <p:cNvPr id="16" name="Łącznik prosty ze strzałką 15"/>
          <p:cNvCxnSpPr/>
          <p:nvPr/>
        </p:nvCxnSpPr>
        <p:spPr>
          <a:xfrm flipH="1">
            <a:off x="11322733" y="3752035"/>
            <a:ext cx="37817" cy="1532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pole tekstowe 17"/>
          <p:cNvSpPr txBox="1"/>
          <p:nvPr/>
        </p:nvSpPr>
        <p:spPr>
          <a:xfrm>
            <a:off x="10846201" y="3054033"/>
            <a:ext cx="461665" cy="2052849"/>
          </a:xfrm>
          <a:prstGeom prst="rect">
            <a:avLst/>
          </a:prstGeom>
          <a:noFill/>
        </p:spPr>
        <p:txBody>
          <a:bodyPr vert="vert270" wrap="square" rtlCol="0">
            <a:spAutoFit/>
          </a:bodyPr>
          <a:lstStyle/>
          <a:p>
            <a:r>
              <a:rPr lang="pl-PL" dirty="0" smtClean="0"/>
              <a:t>TU KLIKNĄĆ</a:t>
            </a:r>
            <a:endParaRPr lang="pl-PL" dirty="0"/>
          </a:p>
        </p:txBody>
      </p:sp>
    </p:spTree>
    <p:extLst>
      <p:ext uri="{BB962C8B-B14F-4D97-AF65-F5344CB8AC3E}">
        <p14:creationId xmlns:p14="http://schemas.microsoft.com/office/powerpoint/2010/main" val="142990011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474"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22888" y="542441"/>
            <a:ext cx="9051010" cy="3323987"/>
          </a:xfrm>
          <a:prstGeom prst="rect">
            <a:avLst/>
          </a:prstGeom>
          <a:noFill/>
        </p:spPr>
        <p:txBody>
          <a:bodyPr wrap="square" rtlCol="0">
            <a:spAutoFit/>
          </a:bodyPr>
          <a:lstStyle/>
          <a:p>
            <a:pPr algn="ctr" fontAlgn="base">
              <a:lnSpc>
                <a:spcPct val="150000"/>
              </a:lnSpc>
            </a:pPr>
            <a:r>
              <a:rPr lang="pl-PL" sz="3200" b="1" dirty="0"/>
              <a:t>Chętne dzieci poćwiczą teraz rączki </a:t>
            </a:r>
            <a:r>
              <a:rPr lang="pl-PL" sz="3200" dirty="0"/>
              <a:t>– zapraszamy do wykonania kart </a:t>
            </a:r>
            <a:r>
              <a:rPr lang="pl-PL" sz="3200" dirty="0" smtClean="0"/>
              <a:t>pracy, które znajdują się w oddzielnym załączniku.</a:t>
            </a:r>
            <a:endParaRPr lang="pl-PL" sz="3200" dirty="0"/>
          </a:p>
          <a:p>
            <a:pPr algn="ctr" fontAlgn="base">
              <a:lnSpc>
                <a:spcPct val="150000"/>
              </a:lnSpc>
            </a:pPr>
            <a:r>
              <a:rPr lang="pl-PL" sz="3200" dirty="0"/>
              <a:t> </a:t>
            </a:r>
          </a:p>
          <a:p>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888" y="2966311"/>
            <a:ext cx="8503404" cy="3022694"/>
          </a:xfrm>
          <a:prstGeom prst="rect">
            <a:avLst/>
          </a:prstGeom>
          <a:ln>
            <a:noFill/>
          </a:ln>
          <a:effectLst>
            <a:softEdge rad="112500"/>
          </a:effectLst>
        </p:spPr>
      </p:pic>
    </p:spTree>
    <p:extLst>
      <p:ext uri="{BB962C8B-B14F-4D97-AF65-F5344CB8AC3E}">
        <p14:creationId xmlns:p14="http://schemas.microsoft.com/office/powerpoint/2010/main" val="143930883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r>
              <a:rPr lang="pl-PL" dirty="0" smtClean="0"/>
              <a:t>1. Zabawa muzyczna </a:t>
            </a:r>
            <a:r>
              <a:rPr lang="pl-PL" dirty="0"/>
              <a:t>na </a:t>
            </a:r>
            <a:r>
              <a:rPr lang="pl-PL" dirty="0" smtClean="0"/>
              <a:t>rozgrzewkę:</a:t>
            </a:r>
            <a:r>
              <a:rPr lang="pl-PL" b="1" dirty="0" smtClean="0"/>
              <a:t> </a:t>
            </a:r>
            <a:r>
              <a:rPr lang="pl-PL" b="1" dirty="0">
                <a:solidFill>
                  <a:schemeClr val="accent3">
                    <a:lumMod val="75000"/>
                  </a:schemeClr>
                </a:solidFill>
              </a:rPr>
              <a:t>„Koniki</a:t>
            </a:r>
            <a:r>
              <a:rPr lang="pl-PL" dirty="0">
                <a:solidFill>
                  <a:schemeClr val="accent3">
                    <a:lumMod val="75000"/>
                  </a:schemeClr>
                </a:solidFill>
              </a:rPr>
              <a:t> „</a:t>
            </a:r>
            <a:r>
              <a:rPr lang="pl-PL" dirty="0"/>
              <a:t/>
            </a:r>
            <a:br>
              <a:rPr lang="pl-PL" dirty="0"/>
            </a:br>
            <a:endParaRPr lang="pl-PL" b="1" dirty="0"/>
          </a:p>
        </p:txBody>
      </p:sp>
      <p:sp>
        <p:nvSpPr>
          <p:cNvPr id="3" name="Symbol zastępczy zawartości 2"/>
          <p:cNvSpPr>
            <a:spLocks noGrp="1"/>
          </p:cNvSpPr>
          <p:nvPr>
            <p:ph idx="1"/>
          </p:nvPr>
        </p:nvSpPr>
        <p:spPr>
          <a:xfrm>
            <a:off x="1189952" y="2174444"/>
            <a:ext cx="8596668" cy="3880773"/>
          </a:xfrm>
        </p:spPr>
        <p:txBody>
          <a:bodyPr/>
          <a:lstStyle/>
          <a:p>
            <a:pPr marL="0" indent="0">
              <a:lnSpc>
                <a:spcPct val="150000"/>
              </a:lnSpc>
              <a:buNone/>
            </a:pPr>
            <a:r>
              <a:rPr lang="pl-PL" sz="2000" dirty="0"/>
              <a:t>Noga goni nogę </a:t>
            </a:r>
            <a:br>
              <a:rPr lang="pl-PL" sz="2000" dirty="0"/>
            </a:br>
            <a:r>
              <a:rPr lang="pl-PL" sz="2000" dirty="0" smtClean="0"/>
              <a:t>biegają </a:t>
            </a:r>
            <a:r>
              <a:rPr lang="pl-PL" sz="2000" dirty="0"/>
              <a:t>koniki</a:t>
            </a:r>
            <a:br>
              <a:rPr lang="pl-PL" sz="2000" dirty="0"/>
            </a:br>
            <a:r>
              <a:rPr lang="pl-PL" sz="2000" dirty="0"/>
              <a:t>Stukają kopytka</a:t>
            </a:r>
            <a:br>
              <a:rPr lang="pl-PL" sz="2000" dirty="0"/>
            </a:br>
            <a:r>
              <a:rPr lang="pl-PL" sz="2000" dirty="0"/>
              <a:t>W rytm muzyki</a:t>
            </a:r>
            <a:br>
              <a:rPr lang="pl-PL" sz="2000" dirty="0"/>
            </a:br>
            <a:r>
              <a:rPr lang="pl-PL" sz="2000" dirty="0"/>
              <a:t>Jedna noga tupie: tup, tup, tup</a:t>
            </a:r>
            <a:br>
              <a:rPr lang="pl-PL" sz="2000" dirty="0"/>
            </a:br>
            <a:r>
              <a:rPr lang="pl-PL" sz="2000" dirty="0"/>
              <a:t>Druga noga stuka: stuk, stuk, stuk</a:t>
            </a:r>
            <a:br>
              <a:rPr lang="pl-PL" sz="2000" dirty="0"/>
            </a:br>
            <a:r>
              <a:rPr lang="pl-PL" sz="2000" dirty="0"/>
              <a:t>Konik skacze sobie: hop, hop, hop</a:t>
            </a:r>
            <a:br>
              <a:rPr lang="pl-PL" sz="2000" dirty="0"/>
            </a:br>
            <a:r>
              <a:rPr lang="pl-PL" sz="2000" dirty="0"/>
              <a:t>Koniku w drogę! Wioooooooooooo!</a:t>
            </a:r>
          </a:p>
          <a:p>
            <a:endParaRPr lang="pl-PL" dirty="0"/>
          </a:p>
        </p:txBody>
      </p:sp>
      <p:pic>
        <p:nvPicPr>
          <p:cNvPr id="4" name="04 - Konik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13668" y="2279072"/>
            <a:ext cx="1023350" cy="1023350"/>
          </a:xfrm>
          <a:prstGeom prst="roundRect">
            <a:avLst>
              <a:gd name="adj" fmla="val 8594"/>
            </a:avLst>
          </a:prstGeom>
          <a:solidFill>
            <a:srgbClr val="FFC000"/>
          </a:solidFill>
          <a:ln>
            <a:solidFill>
              <a:srgbClr val="92D050"/>
            </a:solidFill>
          </a:ln>
          <a:effectLst>
            <a:reflection blurRad="12700" stA="38000" endPos="28000" dist="5000" dir="5400000" sy="-100000" algn="bl" rotWithShape="0"/>
          </a:effectLst>
        </p:spPr>
      </p:pic>
      <p:cxnSp>
        <p:nvCxnSpPr>
          <p:cNvPr id="6" name="Łącznik prosty ze strzałką 5"/>
          <p:cNvCxnSpPr/>
          <p:nvPr/>
        </p:nvCxnSpPr>
        <p:spPr>
          <a:xfrm flipH="1">
            <a:off x="5237019" y="2790747"/>
            <a:ext cx="241069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pole tekstowe 9"/>
          <p:cNvSpPr txBox="1"/>
          <p:nvPr/>
        </p:nvSpPr>
        <p:spPr>
          <a:xfrm>
            <a:off x="5541818" y="2279072"/>
            <a:ext cx="2105891" cy="369332"/>
          </a:xfrm>
          <a:prstGeom prst="rect">
            <a:avLst/>
          </a:prstGeom>
          <a:noFill/>
        </p:spPr>
        <p:txBody>
          <a:bodyPr wrap="square" rtlCol="0">
            <a:spAutoFit/>
          </a:bodyPr>
          <a:lstStyle/>
          <a:p>
            <a:r>
              <a:rPr lang="pl-PL" dirty="0" smtClean="0"/>
              <a:t>TU KLIKNĄĆ</a:t>
            </a:r>
            <a:endParaRPr lang="pl-PL" dirty="0"/>
          </a:p>
        </p:txBody>
      </p:sp>
    </p:spTree>
    <p:extLst>
      <p:ext uri="{BB962C8B-B14F-4D97-AF65-F5344CB8AC3E}">
        <p14:creationId xmlns:p14="http://schemas.microsoft.com/office/powerpoint/2010/main" val="362194076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73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429" y="3618000"/>
            <a:ext cx="4303385" cy="3240000"/>
          </a:xfrm>
          <a:prstGeom prst="rect">
            <a:avLst/>
          </a:prstGeom>
        </p:spPr>
      </p:pic>
      <p:sp>
        <p:nvSpPr>
          <p:cNvPr id="2" name="Tytuł 1"/>
          <p:cNvSpPr>
            <a:spLocks noGrp="1"/>
          </p:cNvSpPr>
          <p:nvPr>
            <p:ph type="title"/>
          </p:nvPr>
        </p:nvSpPr>
        <p:spPr>
          <a:xfrm>
            <a:off x="677334" y="249383"/>
            <a:ext cx="8596668" cy="1320800"/>
          </a:xfrm>
        </p:spPr>
        <p:txBody>
          <a:bodyPr>
            <a:noAutofit/>
          </a:bodyPr>
          <a:lstStyle/>
          <a:p>
            <a:r>
              <a:rPr lang="pl-PL" sz="2800" b="1" dirty="0" smtClean="0"/>
              <a:t>2. </a:t>
            </a:r>
            <a:r>
              <a:rPr lang="pl-PL" sz="2800" b="1" dirty="0" smtClean="0">
                <a:solidFill>
                  <a:schemeClr val="accent3"/>
                </a:solidFill>
              </a:rPr>
              <a:t>„Jak </a:t>
            </a:r>
            <a:r>
              <a:rPr lang="pl-PL" sz="2800" b="1" dirty="0">
                <a:solidFill>
                  <a:schemeClr val="accent3"/>
                </a:solidFill>
              </a:rPr>
              <a:t>kotek zwierzęta mlekiem </a:t>
            </a:r>
            <a:r>
              <a:rPr lang="pl-PL" sz="2800" b="1" dirty="0" smtClean="0">
                <a:solidFill>
                  <a:schemeClr val="accent3"/>
                </a:solidFill>
              </a:rPr>
              <a:t>częstował” </a:t>
            </a:r>
            <a:r>
              <a:rPr lang="pl-PL" sz="2800" b="1" dirty="0"/>
              <a:t>– </a:t>
            </a:r>
            <a:r>
              <a:rPr lang="pl-PL" sz="2800" dirty="0"/>
              <a:t>dziecko  słucha fragmentu wiersza H. Bechlerowej  czytanego przez rodzica połączone z rozmową na temat wysłuchanego utworu.</a:t>
            </a:r>
            <a:br>
              <a:rPr lang="pl-PL" sz="2800" dirty="0"/>
            </a:br>
            <a:endParaRPr lang="pl-PL" sz="2800" dirty="0"/>
          </a:p>
        </p:txBody>
      </p:sp>
      <p:sp>
        <p:nvSpPr>
          <p:cNvPr id="3" name="Symbol zastępczy zawartości 2"/>
          <p:cNvSpPr>
            <a:spLocks noGrp="1"/>
          </p:cNvSpPr>
          <p:nvPr>
            <p:ph idx="1"/>
          </p:nvPr>
        </p:nvSpPr>
        <p:spPr>
          <a:xfrm>
            <a:off x="677334" y="2384711"/>
            <a:ext cx="8234191" cy="4528707"/>
          </a:xfrm>
        </p:spPr>
        <p:txBody>
          <a:bodyPr>
            <a:normAutofit/>
          </a:bodyPr>
          <a:lstStyle/>
          <a:p>
            <a:pPr marL="0" indent="0" fontAlgn="base">
              <a:buNone/>
            </a:pPr>
            <a:r>
              <a:rPr lang="pl-PL" sz="2000" dirty="0"/>
              <a:t>To jest </a:t>
            </a:r>
            <a:r>
              <a:rPr lang="pl-PL" sz="2000" dirty="0" err="1"/>
              <a:t>Filik</a:t>
            </a:r>
            <a:r>
              <a:rPr lang="pl-PL" sz="2000" dirty="0"/>
              <a:t> – kotek bury. Ma wąsiki i pazury.</a:t>
            </a:r>
          </a:p>
          <a:p>
            <a:pPr marL="0" indent="0" fontAlgn="base">
              <a:buNone/>
            </a:pPr>
            <a:r>
              <a:rPr lang="pl-PL" sz="2000" dirty="0"/>
              <a:t>Dobry jest ten kotek </a:t>
            </a:r>
            <a:r>
              <a:rPr lang="pl-PL" sz="2000" dirty="0" err="1"/>
              <a:t>Filik</a:t>
            </a:r>
            <a:r>
              <a:rPr lang="pl-PL" sz="2000" dirty="0"/>
              <a:t>: chce, by wszyscy mleko pili.</a:t>
            </a:r>
          </a:p>
          <a:p>
            <a:pPr marL="0" indent="0" fontAlgn="base">
              <a:buNone/>
            </a:pPr>
            <a:r>
              <a:rPr lang="pl-PL" sz="2000" dirty="0"/>
              <a:t>Stanął </a:t>
            </a:r>
            <a:r>
              <a:rPr lang="pl-PL" sz="2000" dirty="0" err="1"/>
              <a:t>Filik</a:t>
            </a:r>
            <a:r>
              <a:rPr lang="pl-PL" sz="2000" dirty="0"/>
              <a:t> przy kurniku. – Czy chcesz mleka, koguciku?</a:t>
            </a:r>
          </a:p>
          <a:p>
            <a:pPr marL="0" indent="0" fontAlgn="base">
              <a:buNone/>
            </a:pPr>
            <a:r>
              <a:rPr lang="pl-PL" sz="2000" dirty="0"/>
              <a:t>Lecz kogucik z kurką czarną na śniadanie jedli ziarno.</a:t>
            </a:r>
          </a:p>
          <a:p>
            <a:endParaRPr lang="pl-PL" dirty="0"/>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05" y="4769926"/>
            <a:ext cx="4135135" cy="1800000"/>
          </a:xfrm>
          <a:prstGeom prst="rect">
            <a:avLst/>
          </a:prstGeom>
          <a:ln>
            <a:noFill/>
          </a:ln>
          <a:effectLst>
            <a:softEdge rad="112500"/>
          </a:effectLst>
        </p:spPr>
      </p:pic>
    </p:spTree>
    <p:extLst>
      <p:ext uri="{BB962C8B-B14F-4D97-AF65-F5344CB8AC3E}">
        <p14:creationId xmlns:p14="http://schemas.microsoft.com/office/powerpoint/2010/main" val="63341430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36908" y="681925"/>
            <a:ext cx="8307092" cy="1661993"/>
          </a:xfrm>
          <a:prstGeom prst="rect">
            <a:avLst/>
          </a:prstGeom>
          <a:noFill/>
        </p:spPr>
        <p:txBody>
          <a:bodyPr wrap="square" rtlCol="0">
            <a:spAutoFit/>
          </a:bodyPr>
          <a:lstStyle/>
          <a:p>
            <a:pPr fontAlgn="base"/>
            <a:r>
              <a:rPr lang="pl-PL" sz="2800" dirty="0"/>
              <a:t>Koło żłobu stoi konik. </a:t>
            </a:r>
            <a:r>
              <a:rPr lang="pl-PL" sz="2800" dirty="0" err="1"/>
              <a:t>Filik</a:t>
            </a:r>
            <a:r>
              <a:rPr lang="pl-PL" sz="2800" dirty="0"/>
              <a:t> ładnie się ukłonił.</a:t>
            </a:r>
          </a:p>
          <a:p>
            <a:pPr fontAlgn="base"/>
            <a:r>
              <a:rPr lang="pl-PL" sz="2800" dirty="0"/>
              <a:t>– Lubisz mleko?</a:t>
            </a:r>
          </a:p>
          <a:p>
            <a:pPr fontAlgn="base"/>
            <a:r>
              <a:rPr lang="pl-PL" sz="2800" dirty="0"/>
              <a:t>– Nie, ja rano smaczny owies jem i siano.</a:t>
            </a:r>
          </a:p>
          <a:p>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839" y="2343918"/>
            <a:ext cx="5767423" cy="4514082"/>
          </a:xfrm>
          <a:prstGeom prst="rect">
            <a:avLst/>
          </a:prstGeom>
          <a:ln>
            <a:noFill/>
          </a:ln>
          <a:effectLst>
            <a:softEdge rad="112500"/>
          </a:effectLst>
        </p:spPr>
      </p:pic>
    </p:spTree>
    <p:extLst>
      <p:ext uri="{BB962C8B-B14F-4D97-AF65-F5344CB8AC3E}">
        <p14:creationId xmlns:p14="http://schemas.microsoft.com/office/powerpoint/2010/main" val="192675638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97424" y="433953"/>
            <a:ext cx="9236990" cy="1846659"/>
          </a:xfrm>
          <a:prstGeom prst="rect">
            <a:avLst/>
          </a:prstGeom>
          <a:noFill/>
        </p:spPr>
        <p:txBody>
          <a:bodyPr wrap="square" rtlCol="0">
            <a:spAutoFit/>
          </a:bodyPr>
          <a:lstStyle/>
          <a:p>
            <a:pPr fontAlgn="base"/>
            <a:r>
              <a:rPr lang="pl-PL" sz="2400" dirty="0"/>
              <a:t>Do królika kotek podszedł.</a:t>
            </a:r>
          </a:p>
          <a:p>
            <a:pPr fontAlgn="base"/>
            <a:r>
              <a:rPr lang="pl-PL" sz="2400" dirty="0"/>
              <a:t>– Pij, pij mleczko, bardzo proszę!</a:t>
            </a:r>
          </a:p>
          <a:p>
            <a:pPr fontAlgn="base"/>
            <a:r>
              <a:rPr lang="pl-PL" sz="2400" dirty="0"/>
              <a:t>Ale królik siadł pod drzewkiem: </a:t>
            </a:r>
            <a:r>
              <a:rPr lang="pl-PL" sz="2400" dirty="0" err="1"/>
              <a:t>chrupu</a:t>
            </a:r>
            <a:r>
              <a:rPr lang="pl-PL" sz="2400" dirty="0"/>
              <a:t>, </a:t>
            </a:r>
            <a:r>
              <a:rPr lang="pl-PL" sz="2400" dirty="0" err="1"/>
              <a:t>chrupu</a:t>
            </a:r>
            <a:r>
              <a:rPr lang="pl-PL" sz="2400" dirty="0"/>
              <a:t> – gryzł marchewkę [...]</a:t>
            </a:r>
          </a:p>
          <a:p>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981" y="2178000"/>
            <a:ext cx="6386250" cy="4680000"/>
          </a:xfrm>
          <a:prstGeom prst="rect">
            <a:avLst/>
          </a:prstGeom>
          <a:ln>
            <a:noFill/>
          </a:ln>
          <a:effectLst>
            <a:softEdge rad="112500"/>
          </a:effectLst>
        </p:spPr>
      </p:pic>
    </p:spTree>
    <p:extLst>
      <p:ext uri="{BB962C8B-B14F-4D97-AF65-F5344CB8AC3E}">
        <p14:creationId xmlns:p14="http://schemas.microsoft.com/office/powerpoint/2010/main" val="212408065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317356" y="666427"/>
            <a:ext cx="8322590" cy="1569660"/>
          </a:xfrm>
          <a:prstGeom prst="rect">
            <a:avLst/>
          </a:prstGeom>
          <a:noFill/>
        </p:spPr>
        <p:txBody>
          <a:bodyPr wrap="square" rtlCol="0">
            <a:spAutoFit/>
          </a:bodyPr>
          <a:lstStyle/>
          <a:p>
            <a:pPr fontAlgn="base"/>
            <a:r>
              <a:rPr lang="pl-PL" sz="2400" dirty="0"/>
              <a:t>Więc do krówki poszedł kotek.</a:t>
            </a:r>
          </a:p>
          <a:p>
            <a:pPr fontAlgn="base"/>
            <a:r>
              <a:rPr lang="pl-PL" sz="2400" dirty="0"/>
              <a:t>– Czy na mleko masz ochotę?</a:t>
            </a:r>
          </a:p>
          <a:p>
            <a:pPr fontAlgn="base"/>
            <a:r>
              <a:rPr lang="pl-PL" sz="2400" dirty="0"/>
              <a:t>– Nie, </a:t>
            </a:r>
            <a:r>
              <a:rPr lang="pl-PL" sz="2400" dirty="0" err="1"/>
              <a:t>Filiku</a:t>
            </a:r>
            <a:r>
              <a:rPr lang="pl-PL" sz="2400" dirty="0"/>
              <a:t>, bo ja przecież jem zieloną trawkę w lecie.</a:t>
            </a:r>
          </a:p>
          <a:p>
            <a:endParaRPr lang="pl-PL" sz="2400" dirty="0"/>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710" y="2178000"/>
            <a:ext cx="7065882" cy="4680000"/>
          </a:xfrm>
          <a:prstGeom prst="rect">
            <a:avLst/>
          </a:prstGeom>
          <a:ln>
            <a:noFill/>
          </a:ln>
          <a:effectLst>
            <a:softEdge rad="112500"/>
          </a:effectLst>
        </p:spPr>
      </p:pic>
    </p:spTree>
    <p:extLst>
      <p:ext uri="{BB962C8B-B14F-4D97-AF65-F5344CB8AC3E}">
        <p14:creationId xmlns:p14="http://schemas.microsoft.com/office/powerpoint/2010/main" val="53641939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80447" y="309966"/>
            <a:ext cx="8679051" cy="1661993"/>
          </a:xfrm>
          <a:prstGeom prst="rect">
            <a:avLst/>
          </a:prstGeom>
          <a:noFill/>
        </p:spPr>
        <p:txBody>
          <a:bodyPr wrap="square" rtlCol="0">
            <a:spAutoFit/>
          </a:bodyPr>
          <a:lstStyle/>
          <a:p>
            <a:pPr fontAlgn="base"/>
            <a:r>
              <a:rPr lang="pl-PL" sz="2800" dirty="0"/>
              <a:t>Koło furtki kózka biała także mleka pić nie chciała.</a:t>
            </a:r>
          </a:p>
          <a:p>
            <a:pPr fontAlgn="base"/>
            <a:r>
              <a:rPr lang="pl-PL" sz="2800" dirty="0"/>
              <a:t>– Zabierz sobie, kotku, dzbanek! Ja jem liście kapuściane [...]</a:t>
            </a:r>
          </a:p>
          <a:p>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015" y="2178000"/>
            <a:ext cx="7032787" cy="4680000"/>
          </a:xfrm>
          <a:prstGeom prst="rect">
            <a:avLst/>
          </a:prstGeom>
          <a:ln>
            <a:noFill/>
          </a:ln>
          <a:effectLst>
            <a:softEdge rad="112500"/>
          </a:effectLst>
        </p:spPr>
      </p:pic>
    </p:spTree>
    <p:extLst>
      <p:ext uri="{BB962C8B-B14F-4D97-AF65-F5344CB8AC3E}">
        <p14:creationId xmlns:p14="http://schemas.microsoft.com/office/powerpoint/2010/main" val="427913107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a:t>Rozmowa na temat wysłuchanego utworu:</a:t>
            </a:r>
            <a:endParaRPr lang="pl-PL" sz="3200" dirty="0"/>
          </a:p>
        </p:txBody>
      </p:sp>
      <p:sp>
        <p:nvSpPr>
          <p:cNvPr id="3" name="Symbol zastępczy zawartości 2"/>
          <p:cNvSpPr>
            <a:spLocks noGrp="1"/>
          </p:cNvSpPr>
          <p:nvPr>
            <p:ph idx="1"/>
          </p:nvPr>
        </p:nvSpPr>
        <p:spPr/>
        <p:txBody>
          <a:bodyPr/>
          <a:lstStyle/>
          <a:p>
            <a:pPr fontAlgn="base"/>
            <a:r>
              <a:rPr lang="pl-PL" sz="2400" b="1" dirty="0" smtClean="0"/>
              <a:t>Jak </a:t>
            </a:r>
            <a:r>
              <a:rPr lang="pl-PL" sz="2400" b="1" dirty="0"/>
              <a:t>miał na imię kotek?; </a:t>
            </a:r>
            <a:endParaRPr lang="pl-PL" sz="2400" b="1" dirty="0" smtClean="0"/>
          </a:p>
          <a:p>
            <a:pPr fontAlgn="base"/>
            <a:r>
              <a:rPr lang="pl-PL" sz="2400" b="1" dirty="0" smtClean="0"/>
              <a:t>Czym </a:t>
            </a:r>
            <a:r>
              <a:rPr lang="pl-PL" sz="2400" b="1" dirty="0"/>
              <a:t>kotek częstował zwierzęta?; </a:t>
            </a:r>
            <a:endParaRPr lang="pl-PL" sz="2400" b="1" dirty="0" smtClean="0"/>
          </a:p>
          <a:p>
            <a:pPr fontAlgn="base"/>
            <a:r>
              <a:rPr lang="pl-PL" sz="2400" b="1" dirty="0" smtClean="0"/>
              <a:t>Co </a:t>
            </a:r>
            <a:r>
              <a:rPr lang="pl-PL" sz="2400" b="1" dirty="0"/>
              <a:t>kogucik i kurka jedli na śniadanie?; </a:t>
            </a:r>
            <a:endParaRPr lang="pl-PL" sz="2400" b="1" dirty="0" smtClean="0"/>
          </a:p>
          <a:p>
            <a:pPr fontAlgn="base"/>
            <a:r>
              <a:rPr lang="pl-PL" sz="2400" b="1" dirty="0" smtClean="0"/>
              <a:t>Co </a:t>
            </a:r>
            <a:r>
              <a:rPr lang="pl-PL" sz="2400" b="1" dirty="0"/>
              <a:t>koń jadł rano?; </a:t>
            </a:r>
            <a:endParaRPr lang="pl-PL" sz="2400" b="1" dirty="0" smtClean="0"/>
          </a:p>
          <a:p>
            <a:pPr fontAlgn="base"/>
            <a:r>
              <a:rPr lang="pl-PL" sz="2400" b="1" dirty="0" smtClean="0"/>
              <a:t>Co </a:t>
            </a:r>
            <a:r>
              <a:rPr lang="pl-PL" sz="2400" b="1" dirty="0"/>
              <a:t>gryzł królik?; </a:t>
            </a:r>
            <a:endParaRPr lang="pl-PL" sz="2400" b="1" dirty="0" smtClean="0"/>
          </a:p>
          <a:p>
            <a:pPr fontAlgn="base"/>
            <a:r>
              <a:rPr lang="pl-PL" sz="2400" b="1" dirty="0" smtClean="0"/>
              <a:t>Co </a:t>
            </a:r>
            <a:r>
              <a:rPr lang="pl-PL" sz="2400" b="1" dirty="0"/>
              <a:t>lubi jeść krowa?; </a:t>
            </a:r>
            <a:endParaRPr lang="pl-PL" sz="2400" b="1" dirty="0" smtClean="0"/>
          </a:p>
          <a:p>
            <a:pPr fontAlgn="base"/>
            <a:r>
              <a:rPr lang="pl-PL" sz="2400" b="1" dirty="0" smtClean="0"/>
              <a:t>Dlaczego </a:t>
            </a:r>
            <a:r>
              <a:rPr lang="pl-PL" sz="2400" b="1" dirty="0"/>
              <a:t>kózka nie chciała pić mleka?.</a:t>
            </a:r>
            <a:endParaRPr lang="pl-PL" sz="2400" dirty="0"/>
          </a:p>
          <a:p>
            <a:pPr fontAlgn="base"/>
            <a:endParaRPr lang="pl-PL" dirty="0"/>
          </a:p>
        </p:txBody>
      </p:sp>
    </p:spTree>
    <p:extLst>
      <p:ext uri="{BB962C8B-B14F-4D97-AF65-F5344CB8AC3E}">
        <p14:creationId xmlns:p14="http://schemas.microsoft.com/office/powerpoint/2010/main" val="423121900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b="1" dirty="0" smtClean="0"/>
              <a:t>3. Rola zwierząt</a:t>
            </a:r>
            <a:r>
              <a:rPr lang="pl-PL" dirty="0">
                <a:solidFill>
                  <a:schemeClr val="accent3"/>
                </a:solidFill>
              </a:rPr>
              <a:t/>
            </a:r>
            <a:br>
              <a:rPr lang="pl-PL" dirty="0">
                <a:solidFill>
                  <a:schemeClr val="accent3"/>
                </a:solidFill>
              </a:rPr>
            </a:br>
            <a:endParaRPr lang="pl-PL" dirty="0">
              <a:solidFill>
                <a:schemeClr val="accent3"/>
              </a:solidFill>
            </a:endParaRPr>
          </a:p>
        </p:txBody>
      </p:sp>
      <p:sp>
        <p:nvSpPr>
          <p:cNvPr id="4" name="pole tekstowe 3"/>
          <p:cNvSpPr txBox="1"/>
          <p:nvPr/>
        </p:nvSpPr>
        <p:spPr>
          <a:xfrm>
            <a:off x="677334" y="2092037"/>
            <a:ext cx="9838266" cy="1938992"/>
          </a:xfrm>
          <a:prstGeom prst="rect">
            <a:avLst/>
          </a:prstGeom>
          <a:noFill/>
        </p:spPr>
        <p:txBody>
          <a:bodyPr wrap="square" rtlCol="0">
            <a:spAutoFit/>
          </a:bodyPr>
          <a:lstStyle/>
          <a:p>
            <a:pPr>
              <a:lnSpc>
                <a:spcPct val="150000"/>
              </a:lnSpc>
            </a:pPr>
            <a:r>
              <a:rPr lang="pl-PL" sz="2000" dirty="0" smtClean="0"/>
              <a:t>Zwierzęta wiejskie pełnią ważną rolę dla ludzi. Dzięki nim mamy mięso, jajka, mleko, wełnę, ser czy śmietanę. Niektóre gatunki takie jak psy bronią gospodarstw oraz zwierząt hodowlanych takich jak np. owce, krowy czy konie przed drapieżnikami</a:t>
            </a:r>
            <a:r>
              <a:rPr lang="pl-PL" dirty="0" smtClean="0"/>
              <a:t>.</a:t>
            </a:r>
            <a:endParaRPr lang="pl-PL" dirty="0"/>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4120" y="3457305"/>
            <a:ext cx="4277880" cy="3600000"/>
          </a:xfrm>
          <a:prstGeom prst="rect">
            <a:avLst/>
          </a:prstGeom>
          <a:ln>
            <a:noFill/>
          </a:ln>
          <a:effectLst>
            <a:softEdge rad="112500"/>
          </a:effectLst>
        </p:spPr>
      </p:pic>
      <p:sp>
        <p:nvSpPr>
          <p:cNvPr id="9" name="pole tekstowe 8"/>
          <p:cNvSpPr txBox="1"/>
          <p:nvPr/>
        </p:nvSpPr>
        <p:spPr>
          <a:xfrm>
            <a:off x="677334" y="4682836"/>
            <a:ext cx="6360775" cy="872483"/>
          </a:xfrm>
          <a:prstGeom prst="rect">
            <a:avLst/>
          </a:prstGeom>
          <a:noFill/>
        </p:spPr>
        <p:txBody>
          <a:bodyPr wrap="square" rtlCol="0">
            <a:spAutoFit/>
          </a:bodyPr>
          <a:lstStyle/>
          <a:p>
            <a:pPr>
              <a:lnSpc>
                <a:spcPct val="150000"/>
              </a:lnSpc>
            </a:pPr>
            <a:r>
              <a:rPr lang="pl-PL" dirty="0" smtClean="0"/>
              <a:t>Zapraszamy do obejrzenia filmiku pt. „Zwierzęta na wsi”. Link znajduje się poniżej.</a:t>
            </a:r>
            <a:endParaRPr lang="pl-PL" dirty="0"/>
          </a:p>
        </p:txBody>
      </p:sp>
      <p:sp>
        <p:nvSpPr>
          <p:cNvPr id="10" name="pole tekstowe 9"/>
          <p:cNvSpPr txBox="1"/>
          <p:nvPr/>
        </p:nvSpPr>
        <p:spPr>
          <a:xfrm>
            <a:off x="872836" y="5832764"/>
            <a:ext cx="5611091" cy="369332"/>
          </a:xfrm>
          <a:prstGeom prst="rect">
            <a:avLst/>
          </a:prstGeom>
          <a:noFill/>
        </p:spPr>
        <p:txBody>
          <a:bodyPr wrap="square" rtlCol="0">
            <a:spAutoFit/>
          </a:bodyPr>
          <a:lstStyle/>
          <a:p>
            <a:r>
              <a:rPr lang="pl-PL" dirty="0">
                <a:hlinkClick r:id="rId3"/>
              </a:rPr>
              <a:t>https://www.youtube.com/watch?v=5cT69xkHVh8</a:t>
            </a:r>
            <a:endParaRPr lang="pl-PL" dirty="0"/>
          </a:p>
        </p:txBody>
      </p:sp>
    </p:spTree>
    <p:extLst>
      <p:ext uri="{BB962C8B-B14F-4D97-AF65-F5344CB8AC3E}">
        <p14:creationId xmlns:p14="http://schemas.microsoft.com/office/powerpoint/2010/main" val="206160676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77</TotalTime>
  <Words>322</Words>
  <Application>Microsoft Office PowerPoint</Application>
  <PresentationFormat>Panoramiczny</PresentationFormat>
  <Paragraphs>37</Paragraphs>
  <Slides>11</Slides>
  <Notes>0</Notes>
  <HiddenSlides>0</HiddenSlides>
  <MMClips>2</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Arial</vt:lpstr>
      <vt:lpstr>Trebuchet MS</vt:lpstr>
      <vt:lpstr>Wingdings 3</vt:lpstr>
      <vt:lpstr>Faseta</vt:lpstr>
      <vt:lpstr>Trzylatki</vt:lpstr>
      <vt:lpstr>1. Zabawa muzyczna na rozgrzewkę: „Koniki „ </vt:lpstr>
      <vt:lpstr>2. „Jak kotek zwierzęta mlekiem częstował” – dziecko  słucha fragmentu wiersza H. Bechlerowej  czytanego przez rodzica połączone z rozmową na temat wysłuchanego utworu. </vt:lpstr>
      <vt:lpstr>Prezentacja programu PowerPoint</vt:lpstr>
      <vt:lpstr>Prezentacja programu PowerPoint</vt:lpstr>
      <vt:lpstr>Prezentacja programu PowerPoint</vt:lpstr>
      <vt:lpstr>Prezentacja programu PowerPoint</vt:lpstr>
      <vt:lpstr>Rozmowa na temat wysłuchanego utworu:</vt:lpstr>
      <vt:lpstr>3. Rola zwierząt </vt:lpstr>
      <vt:lpstr>4. Słuchanie odgłosów zwierząt – rozpoznawanie ich po głosie i odszukanie go na zdjęciu. Następnie rodzic pokazuje wybrane zdjęcie zwierzątka, a dziecko je naśladuje.</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Krasnoludki</dc:title>
  <dc:creator>Dell</dc:creator>
  <cp:lastModifiedBy>Dell</cp:lastModifiedBy>
  <cp:revision>25</cp:revision>
  <dcterms:created xsi:type="dcterms:W3CDTF">2020-04-19T18:19:28Z</dcterms:created>
  <dcterms:modified xsi:type="dcterms:W3CDTF">2020-04-20T14:07:05Z</dcterms:modified>
</cp:coreProperties>
</file>